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8"/>
  </p:notesMasterIdLst>
  <p:sldIdLst>
    <p:sldId id="314" r:id="rId2"/>
    <p:sldId id="359" r:id="rId3"/>
    <p:sldId id="364" r:id="rId4"/>
    <p:sldId id="369" r:id="rId5"/>
    <p:sldId id="374" r:id="rId6"/>
    <p:sldId id="3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ик Наталья Константиновна" initials="ННК" lastIdx="0" clrIdx="0">
    <p:extLst>
      <p:ext uri="{19B8F6BF-5375-455C-9EA6-DF929625EA0E}">
        <p15:presenceInfo xmlns="" xmlns:p15="http://schemas.microsoft.com/office/powerpoint/2012/main" userId="S-1-5-21-901292189-1124696768-471799982-7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339966"/>
    <a:srgbClr val="29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Подоходный налог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26.4</c:v>
                </c:pt>
                <c:pt idx="1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77-425B-AA71-876A6C6AEB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19.5</c:v>
                </c:pt>
                <c:pt idx="1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77-425B-AA71-876A6C6AEB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собственность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6.4</c:v>
                </c:pt>
                <c:pt idx="1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77-425B-AA71-876A6C6AEB2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налоговые доходы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9.6</c:v>
                </c:pt>
                <c:pt idx="1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77-425B-AA71-876A6C6AEB2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Неналоговые доходы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7.2</c:v>
                </c:pt>
                <c:pt idx="1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77-425B-AA71-876A6C6AEB2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Дотации и иные 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9 месяцев 2020</c:v>
                </c:pt>
                <c:pt idx="1">
                  <c:v>9 месяцев 2021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65.099999999999994</c:v>
                </c:pt>
                <c:pt idx="1">
                  <c:v>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77-425B-AA71-876A6C6A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gapDepth val="204"/>
        <c:shape val="box"/>
        <c:axId val="94141440"/>
        <c:axId val="94167808"/>
        <c:axId val="0"/>
      </c:bar3DChart>
      <c:catAx>
        <c:axId val="9414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167808"/>
        <c:crosses val="autoZero"/>
        <c:auto val="1"/>
        <c:lblAlgn val="ctr"/>
        <c:lblOffset val="100"/>
        <c:noMultiLvlLbl val="0"/>
      </c:catAx>
      <c:valAx>
        <c:axId val="94167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14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66787682724516"/>
          <c:y val="4.5259179375982492E-2"/>
          <c:w val="0.31336419305576219"/>
          <c:h val="0.93178104731658173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effectLst>
                <a:reflection endPos="0" dist="508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i="1" dirty="0"/>
              <a:t>всего - 196 234,7 тыс.</a:t>
            </a:r>
            <a:r>
              <a:rPr lang="ru-RU" sz="2000" i="1" baseline="0" dirty="0"/>
              <a:t> руб.</a:t>
            </a:r>
            <a:endParaRPr lang="ru-RU" sz="2000" i="1" dirty="0"/>
          </a:p>
        </c:rich>
      </c:tx>
      <c:layout>
        <c:manualLayout>
          <c:xMode val="edge"/>
          <c:yMode val="edge"/>
          <c:x val="0.27980925131139722"/>
          <c:y val="1.4084507042253521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20702099737527E-2"/>
          <c:y val="0.25257036381017456"/>
          <c:w val="0.64770431430446185"/>
          <c:h val="0.5920167224210951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986835629921262"/>
          <c:y val="0"/>
          <c:w val="6.2500000000000003E-3"/>
          <c:h val="6.4727349207786512E-3"/>
        </c:manualLayout>
      </c:layout>
      <c:overlay val="0"/>
      <c:txPr>
        <a:bodyPr/>
        <a:lstStyle/>
        <a:p>
          <a:pPr>
            <a:defRPr sz="15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Всего расходов – </a:t>
            </a:r>
            <a:r>
              <a:rPr lang="en-US" baseline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167 125,3 </a:t>
            </a:r>
            <a:r>
              <a:rPr lang="ru-RU" baseline="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тыс. рублей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08334785788614E-2"/>
          <c:y val="0.14400974640043773"/>
          <c:w val="0.59795198474015621"/>
          <c:h val="0.81397284449667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76-4F1D-94D9-723C93471F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76-4F1D-94D9-723C93471F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76-4F1D-94D9-723C93471F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76-4F1D-94D9-723C93471F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76-4F1D-94D9-723C93471F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76-4F1D-94D9-723C93471F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76-4F1D-94D9-723C93471FE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676-4F1D-94D9-723C93471FE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676-4F1D-94D9-723C93471FE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676-4F1D-94D9-723C93471FE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68,2%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76-4F1D-94D9-723C93471FE9}"/>
                </c:ext>
              </c:extLst>
            </c:dLbl>
            <c:dLbl>
              <c:idx val="1"/>
              <c:layout>
                <c:manualLayout>
                  <c:x val="4.3699068544871107E-2"/>
                  <c:y val="-0.1040738296450072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76-4F1D-94D9-723C93471FE9}"/>
                </c:ext>
              </c:extLst>
            </c:dLbl>
            <c:dLbl>
              <c:idx val="2"/>
              <c:layout>
                <c:manualLayout>
                  <c:x val="4.1385502082144199E-2"/>
                  <c:y val="-9.56827939261133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76-4F1D-94D9-723C93471FE9}"/>
                </c:ext>
              </c:extLst>
            </c:dLbl>
            <c:dLbl>
              <c:idx val="3"/>
              <c:layout>
                <c:manualLayout>
                  <c:x val="4.4780351441957959E-2"/>
                  <c:y val="7.592909755207236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76-4F1D-94D9-723C93471FE9}"/>
                </c:ext>
              </c:extLst>
            </c:dLbl>
            <c:dLbl>
              <c:idx val="4"/>
              <c:layout>
                <c:manualLayout>
                  <c:x val="4.2332844679531224E-2"/>
                  <c:y val="1.307533877422279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76-4F1D-94D9-723C93471FE9}"/>
                </c:ext>
              </c:extLst>
            </c:dLbl>
            <c:dLbl>
              <c:idx val="5"/>
              <c:layout>
                <c:manualLayout>
                  <c:x val="3.3947919451108879E-2"/>
                  <c:y val="2.1068571876000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76-4F1D-94D9-723C93471FE9}"/>
                </c:ext>
              </c:extLst>
            </c:dLbl>
            <c:dLbl>
              <c:idx val="6"/>
              <c:layout>
                <c:manualLayout>
                  <c:x val="7.5191935301175796E-3"/>
                  <c:y val="-2.74381401175826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76-4F1D-94D9-723C93471FE9}"/>
                </c:ext>
              </c:extLst>
            </c:dLbl>
            <c:dLbl>
              <c:idx val="7"/>
              <c:layout>
                <c:manualLayout>
                  <c:x val="2.5881973907642217E-2"/>
                  <c:y val="3.00801796775955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76-4F1D-94D9-723C93471FE9}"/>
                </c:ext>
              </c:extLst>
            </c:dLbl>
            <c:dLbl>
              <c:idx val="8"/>
              <c:layout>
                <c:manualLayout>
                  <c:x val="5.8166835479562893E-3"/>
                  <c:y val="-1.34881082224776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76-4F1D-94D9-723C93471FE9}"/>
                </c:ext>
              </c:extLst>
            </c:dLbl>
            <c:dLbl>
              <c:idx val="9"/>
              <c:layout>
                <c:manualLayout>
                  <c:x val="1.1576362498061191E-2"/>
                  <c:y val="3.93449632438258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76-4F1D-94D9-723C93471FE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Заработная плата с начислениями 113 922,4 тыс. рублей</c:v>
                </c:pt>
                <c:pt idx="1">
                  <c:v>Лекарственные средства 8 702,1 тыс. рублей</c:v>
                </c:pt>
                <c:pt idx="2">
                  <c:v>Продукты питания 5 276,7 тыс. рублей</c:v>
                </c:pt>
                <c:pt idx="3">
                  <c:v>Оплата коммунальных услуг 9 171,8 тыс. рублей</c:v>
                </c:pt>
                <c:pt idx="4">
                  <c:v>Субсидии 5 806,9 тыс. рублей</c:v>
                </c:pt>
                <c:pt idx="5">
                  <c:v>Трансферты населению 8 537,7 тыс. рублей</c:v>
                </c:pt>
                <c:pt idx="6">
                  <c:v>Капитальные вложения 2 724,4 тыс. рублей</c:v>
                </c:pt>
                <c:pt idx="7">
                  <c:v>Текущее содержание сооружений благоустройства 6 804,1 тыс. рублей</c:v>
                </c:pt>
                <c:pt idx="8">
                  <c:v>Капитальные бюджетные трансферты 1 152,1 тыс. рублей</c:v>
                </c:pt>
                <c:pt idx="9">
                  <c:v>Иные расходы 5 027,1 тыс. рублей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113922.42666</c:v>
                </c:pt>
                <c:pt idx="1">
                  <c:v>8702.0537800000002</c:v>
                </c:pt>
                <c:pt idx="2">
                  <c:v>5276.7005399999998</c:v>
                </c:pt>
                <c:pt idx="3">
                  <c:v>9171.8008699999991</c:v>
                </c:pt>
                <c:pt idx="4">
                  <c:v>5806.8561200000004</c:v>
                </c:pt>
                <c:pt idx="5">
                  <c:v>8537.6999199999991</c:v>
                </c:pt>
                <c:pt idx="6">
                  <c:v>2724.4293699999998</c:v>
                </c:pt>
                <c:pt idx="7">
                  <c:v>6804.0896700000003</c:v>
                </c:pt>
                <c:pt idx="8">
                  <c:v>1152.0992900000001</c:v>
                </c:pt>
                <c:pt idx="9">
                  <c:v>5027.1373100000001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676-4F1D-94D9-723C93471F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84995348178752"/>
          <c:y val="6.9448617214471056E-2"/>
          <c:w val="0.36715004651821248"/>
          <c:h val="0.885062771677525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176084700053065"/>
          <c:y val="3.136930155825074E-2"/>
          <c:w val="0.6182391529994693"/>
          <c:h val="0.96323694954797312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'Лист7 (3)'!$B$4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9,3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4A-4167-9CE6-E9275F5809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12,6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4A-4167-9CE6-E9275F5809B4}"/>
                </c:ext>
              </c:extLst>
            </c:dLbl>
            <c:dLbl>
              <c:idx val="2"/>
              <c:layout>
                <c:manualLayout>
                  <c:x val="-2.6122846925006071E-3"/>
                  <c:y val="-6.5060834933687341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20,6 тыс. руб.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4A-4167-9CE6-E9275F5809B4}"/>
                </c:ext>
              </c:extLst>
            </c:dLbl>
            <c:dLbl>
              <c:idx val="3"/>
              <c:layout>
                <c:manualLayout>
                  <c:x val="1.1679170615486844E-3"/>
                  <c:y val="-5.2553907226726123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35,4 тыс. руб.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34A-4167-9CE6-E9275F5809B4}"/>
                </c:ext>
              </c:extLst>
            </c:dLbl>
            <c:dLbl>
              <c:idx val="4"/>
              <c:layout>
                <c:manualLayout>
                  <c:x val="-4.0534004006197596E-2"/>
                  <c:y val="-4.0921803910449663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78,1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4A-4167-9CE6-E9275F5809B4}"/>
                </c:ext>
              </c:extLst>
            </c:dLbl>
            <c:dLbl>
              <c:idx val="5"/>
              <c:layout>
                <c:manualLayout>
                  <c:x val="-3.1950429273712763E-2"/>
                  <c:y val="-6.3245936819312891E-3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95,1 тыс. 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4A-4167-9CE6-E9275F5809B4}"/>
                </c:ext>
              </c:extLst>
            </c:dLbl>
            <c:dLbl>
              <c:idx val="6"/>
              <c:layout>
                <c:manualLayout>
                  <c:x val="-7.8934639380489904E-2"/>
                  <c:y val="-2.0460901955224459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141,8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4A-4167-9CE6-E9275F5809B4}"/>
                </c:ext>
              </c:extLst>
            </c:dLbl>
            <c:dLbl>
              <c:idx val="7"/>
              <c:layout>
                <c:manualLayout>
                  <c:x val="-8.3707001808239964E-2"/>
                  <c:y val="-6.1382705865673376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189,4 тыс. 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4A-4167-9CE6-E9275F5809B4}"/>
                </c:ext>
              </c:extLst>
            </c:dLbl>
            <c:dLbl>
              <c:idx val="8"/>
              <c:layout>
                <c:manualLayout>
                  <c:x val="-8.5632492984870801E-2"/>
                  <c:y val="-6.8888795803420675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215,3 тыс. 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4A-4167-9CE6-E9275F5809B4}"/>
                </c:ext>
              </c:extLst>
            </c:dLbl>
            <c:dLbl>
              <c:idx val="9"/>
              <c:layout>
                <c:manualLayout>
                  <c:x val="-0.11858131924051933"/>
                  <c:y val="-7.3734968486988796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317,2 </a:t>
                    </a:r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 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E2-4EB9-8BB4-88D127A7A353}"/>
                </c:ext>
              </c:extLst>
            </c:dLbl>
            <c:dLbl>
              <c:idx val="10"/>
              <c:layout>
                <c:manualLayout>
                  <c:x val="-0.10212662416335623"/>
                  <c:y val="4.3998994676943304E-4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801,0 тыс. руб.  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E2-4EB9-8BB4-88D127A7A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'Лист7 (3)'!$A$5:$A$15</c:f>
              <c:strCache>
                <c:ptCount val="11"/>
                <c:pt idx="0">
                  <c:v>Лекарств. ср-ва  и изделия мед. назначения; 0,5 %</c:v>
                </c:pt>
                <c:pt idx="1">
                  <c:v>Оплата транспортных услуг; 0,6 %</c:v>
                </c:pt>
                <c:pt idx="2">
                  <c:v>Оплата текущего ремонта оборудования и инвентаря; 1,1 % </c:v>
                </c:pt>
                <c:pt idx="3">
                  <c:v>Оплата других расходов; 1,8 % </c:v>
                </c:pt>
                <c:pt idx="4">
                  <c:v>Прочие расходные материалы и предметы снабжения; 4,1 %</c:v>
                </c:pt>
                <c:pt idx="5">
                  <c:v>Текущие бюджеиные трансферты населению; 5,0 %</c:v>
                </c:pt>
                <c:pt idx="6">
                  <c:v> Оплата коммунальных услуг; 7,4 % </c:v>
                </c:pt>
                <c:pt idx="7">
                  <c:v>Оплата текущего ремонта зданий и помещений; 9,9 %</c:v>
                </c:pt>
                <c:pt idx="8">
                  <c:v>Продукты питания; 11,2 %</c:v>
                </c:pt>
                <c:pt idx="9">
                  <c:v>Капитальное строительство, капитальный ремонт, приобретение оборудования;16,6 %</c:v>
                </c:pt>
                <c:pt idx="10">
                  <c:v>Оплата текущего содержания сооружений благоустройства; 41,8 %</c:v>
                </c:pt>
              </c:strCache>
            </c:strRef>
          </c:cat>
          <c:val>
            <c:numRef>
              <c:f>'Лист7 (3)'!$B$5:$B$15</c:f>
              <c:numCache>
                <c:formatCode>_-* #,##0.0_р_._-;\-* #,##0.0_р_._-;_-* "-"??_р_._-;_-@_-</c:formatCode>
                <c:ptCount val="11"/>
                <c:pt idx="0">
                  <c:v>9.3000000000000007</c:v>
                </c:pt>
                <c:pt idx="1">
                  <c:v>12.590999999999999</c:v>
                </c:pt>
                <c:pt idx="2">
                  <c:v>20.568000000000001</c:v>
                </c:pt>
                <c:pt idx="3">
                  <c:v>35.4</c:v>
                </c:pt>
                <c:pt idx="4">
                  <c:v>78.099999999999994</c:v>
                </c:pt>
                <c:pt idx="5">
                  <c:v>95.1</c:v>
                </c:pt>
                <c:pt idx="6">
                  <c:v>141.80000000000001</c:v>
                </c:pt>
                <c:pt idx="7">
                  <c:v>189.4</c:v>
                </c:pt>
                <c:pt idx="8">
                  <c:v>215.3</c:v>
                </c:pt>
                <c:pt idx="9">
                  <c:v>317.2</c:v>
                </c:pt>
                <c:pt idx="10">
                  <c:v>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34A-4167-9CE6-E9275F5809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963136"/>
        <c:axId val="127964672"/>
        <c:axId val="0"/>
      </c:bar3DChart>
      <c:catAx>
        <c:axId val="12796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-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7964672"/>
        <c:crosses val="autoZero"/>
        <c:auto val="1"/>
        <c:lblAlgn val="ctr"/>
        <c:lblOffset val="100"/>
        <c:noMultiLvlLbl val="0"/>
      </c:catAx>
      <c:valAx>
        <c:axId val="12796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Всего расходов  - 167 125,3 тыс. рублей.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30068897637794E-2"/>
          <c:y val="9.3525530450365921E-2"/>
          <c:w val="0.93731159776902884"/>
          <c:h val="0.446865646935662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- 53627,6 тыс. рублей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833333333333524E-3"/>
                  <c:y val="8.522612885474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AB-4354-B4F8-DA3D422898FD}"/>
                </c:ext>
              </c:extLst>
            </c:dLbl>
            <c:dLbl>
              <c:idx val="1"/>
              <c:layout>
                <c:manualLayout>
                  <c:x val="-3.819400322405998E-17"/>
                  <c:y val="1.6233548353285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AB-4354-B4F8-DA3D422898FD}"/>
                </c:ext>
              </c:extLst>
            </c:dLbl>
            <c:dLbl>
              <c:idx val="5"/>
              <c:layout>
                <c:manualLayout>
                  <c:x val="-7.638800644811996E-17"/>
                  <c:y val="6.0875806324820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AB-4354-B4F8-DA3D422898FD}"/>
                </c:ext>
              </c:extLst>
            </c:dLbl>
            <c:dLbl>
              <c:idx val="6"/>
              <c:layout>
                <c:manualLayout>
                  <c:x val="0"/>
                  <c:y val="1.0145967720803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AB-4354-B4F8-DA3D422898FD}"/>
                </c:ext>
              </c:extLst>
            </c:dLbl>
            <c:dLbl>
              <c:idx val="7"/>
              <c:layout>
                <c:manualLayout>
                  <c:x val="-1.5277601289623992E-16"/>
                  <c:y val="1.0145967720803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AB-4354-B4F8-DA3D422898FD}"/>
                </c:ext>
              </c:extLst>
            </c:dLbl>
            <c:dLbl>
              <c:idx val="8"/>
              <c:layout>
                <c:manualLayout>
                  <c:x val="1.0416666666666667E-3"/>
                  <c:y val="8.1167741766426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AB-4354-B4F8-DA3D42289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ЗДРАВООХРАНЕНИЕ</c:v>
                </c:pt>
                <c:pt idx="1">
                  <c:v>ОБРАЗОВАНИЕ</c:v>
                </c:pt>
                <c:pt idx="2">
                  <c:v>ЖИЛИЩНО-КОММУНАЛЬНЫЕ УСЛУГИ И ЖИЛИЩНОЕ СТРОИТЕЛЬСТВО</c:v>
                </c:pt>
                <c:pt idx="3">
                  <c:v>СОЦИАЛЬНАЯ ПОЛИТИКА</c:v>
                </c:pt>
                <c:pt idx="4">
                  <c:v>ОБЩЕГОСУДАРСТВЕННАЯ ДЕЯТЕЛЬНОСТЬ</c:v>
                </c:pt>
                <c:pt idx="5">
                  <c:v>ФИЗИЧЕСКАЯ КУЛЬТУРА И СПОРТ</c:v>
                </c:pt>
                <c:pt idx="6">
                  <c:v>НАЦИОНАЛЬНАЯ ЭКОНОМИКА</c:v>
                </c:pt>
                <c:pt idx="7">
                  <c:v>КУЛЬТУРА</c:v>
                </c:pt>
                <c:pt idx="8">
                  <c:v> НАЦИОНАЛЬНАЯ ОБОРОНА;СМИ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87322.248460000003</c:v>
                </c:pt>
                <c:pt idx="1">
                  <c:v>52026.977299999999</c:v>
                </c:pt>
                <c:pt idx="2">
                  <c:v>11483.90819</c:v>
                </c:pt>
                <c:pt idx="3">
                  <c:v>4214.5505300000004</c:v>
                </c:pt>
                <c:pt idx="4">
                  <c:v>4177.7835500000001</c:v>
                </c:pt>
                <c:pt idx="5">
                  <c:v>2619.9928199999999</c:v>
                </c:pt>
                <c:pt idx="6">
                  <c:v>2567.9234299999998</c:v>
                </c:pt>
                <c:pt idx="7">
                  <c:v>2404.2763599999998</c:v>
                </c:pt>
                <c:pt idx="8">
                  <c:v>307.63288999999997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AB-4354-B4F8-DA3D422898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Удельный вес, %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8333333333314E-3"/>
                  <c:y val="-1.4204354809124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52,3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AB-4354-B4F8-DA3D422898FD}"/>
                </c:ext>
              </c:extLst>
            </c:dLbl>
            <c:dLbl>
              <c:idx val="1"/>
              <c:layout>
                <c:manualLayout>
                  <c:x val="8.3333333333333332E-3"/>
                  <c:y val="-1.2175161264964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31,1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AB-4354-B4F8-DA3D422898FD}"/>
                </c:ext>
              </c:extLst>
            </c:dLbl>
            <c:dLbl>
              <c:idx val="2"/>
              <c:layout>
                <c:manualLayout>
                  <c:x val="9.3749999999999997E-3"/>
                  <c:y val="-1.2175161264964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6,9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AB-4354-B4F8-DA3D422898FD}"/>
                </c:ext>
              </c:extLst>
            </c:dLbl>
            <c:dLbl>
              <c:idx val="3"/>
              <c:layout>
                <c:manualLayout>
                  <c:x val="1.1458333333333333E-2"/>
                  <c:y val="-2.02919354416069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2,5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AB-4354-B4F8-DA3D422898FD}"/>
                </c:ext>
              </c:extLst>
            </c:dLbl>
            <c:dLbl>
              <c:idx val="4"/>
              <c:layout>
                <c:manualLayout>
                  <c:x val="1.1458333333333333E-2"/>
                  <c:y val="-2.23211289857675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2,5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FAB-4354-B4F8-DA3D422898FD}"/>
                </c:ext>
              </c:extLst>
            </c:dLbl>
            <c:dLbl>
              <c:idx val="5"/>
              <c:layout>
                <c:manualLayout>
                  <c:x val="1.2499999999999848E-2"/>
                  <c:y val="-1.82627418974461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1,6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FAB-4354-B4F8-DA3D422898FD}"/>
                </c:ext>
              </c:extLst>
            </c:dLbl>
            <c:dLbl>
              <c:idx val="6"/>
              <c:layout>
                <c:manualLayout>
                  <c:x val="1.3541666666666667E-2"/>
                  <c:y val="-2.02919354416068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1,5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FAB-4354-B4F8-DA3D422898FD}"/>
                </c:ext>
              </c:extLst>
            </c:dLbl>
            <c:dLbl>
              <c:idx val="7"/>
              <c:layout>
                <c:manualLayout>
                  <c:x val="1.2500000000000001E-2"/>
                  <c:y val="-1.82627418974461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1,4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FAB-4354-B4F8-DA3D422898FD}"/>
                </c:ext>
              </c:extLst>
            </c:dLbl>
            <c:dLbl>
              <c:idx val="8"/>
              <c:layout>
                <c:manualLayout>
                  <c:x val="1.1458333333333333E-2"/>
                  <c:y val="-2.02919354416067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0,2</a:t>
                    </a:r>
                    <a:r>
                      <a:rPr lang="ru-RU" dirty="0" smtClean="0">
                        <a:solidFill>
                          <a:srgbClr val="FFFF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FAB-4354-B4F8-DA3D42289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ЗДРАВООХРАНЕНИЕ</c:v>
                </c:pt>
                <c:pt idx="1">
                  <c:v>ОБРАЗОВАНИЕ</c:v>
                </c:pt>
                <c:pt idx="2">
                  <c:v>ЖИЛИЩНО-КОММУНАЛЬНЫЕ УСЛУГИ И ЖИЛИЩНОЕ СТРОИТЕЛЬСТВО</c:v>
                </c:pt>
                <c:pt idx="3">
                  <c:v>СОЦИАЛЬНАЯ ПОЛИТИКА</c:v>
                </c:pt>
                <c:pt idx="4">
                  <c:v>ОБЩЕГОСУДАРСТВЕННАЯ ДЕЯТЕЛЬНОСТЬ</c:v>
                </c:pt>
                <c:pt idx="5">
                  <c:v>ФИЗИЧЕСКАЯ КУЛЬТУРА И СПОРТ</c:v>
                </c:pt>
                <c:pt idx="6">
                  <c:v>НАЦИОНАЛЬНАЯ ЭКОНОМИКА</c:v>
                </c:pt>
                <c:pt idx="7">
                  <c:v>КУЛЬТУРА</c:v>
                </c:pt>
                <c:pt idx="8">
                  <c:v> НАЦИОНАЛЬНАЯ ОБОРОНА;СМИ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52.3</c:v>
                </c:pt>
                <c:pt idx="1">
                  <c:v>31.130522616351215</c:v>
                </c:pt>
                <c:pt idx="2">
                  <c:v>6.8714363621677457</c:v>
                </c:pt>
                <c:pt idx="3">
                  <c:v>2.5217909515554351</c:v>
                </c:pt>
                <c:pt idx="4">
                  <c:v>2.499791301338874</c:v>
                </c:pt>
                <c:pt idx="5">
                  <c:v>1.5676818060634823</c:v>
                </c:pt>
                <c:pt idx="6">
                  <c:v>1.5365259056607385</c:v>
                </c:pt>
                <c:pt idx="7">
                  <c:v>1.4386071127937423</c:v>
                </c:pt>
                <c:pt idx="8">
                  <c:v>0.18407320849059752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AB-4354-B4F8-DA3D422898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29518208"/>
        <c:axId val="129896832"/>
        <c:axId val="0"/>
      </c:bar3DChart>
      <c:catAx>
        <c:axId val="12951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29896832"/>
        <c:crosses val="autoZero"/>
        <c:auto val="1"/>
        <c:lblAlgn val="ctr"/>
        <c:lblOffset val="100"/>
        <c:noMultiLvlLbl val="0"/>
      </c:catAx>
      <c:valAx>
        <c:axId val="12989683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295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B3459-3BCF-4E60-8D7D-D4586AE54E4B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377FE-9DC2-4E32-ACC0-C5EE164E0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7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2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0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0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51635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5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4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1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6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1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4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4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0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7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E2972B-3C7E-44EC-A3B4-96445823D3D3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1F39-DFDB-425D-9D97-F1F83D9E6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34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889CE9-354A-4A3F-AC00-1197812B5100}"/>
              </a:ext>
            </a:extLst>
          </p:cNvPr>
          <p:cNvSpPr txBox="1"/>
          <p:nvPr/>
        </p:nvSpPr>
        <p:spPr>
          <a:xfrm>
            <a:off x="2159507" y="488040"/>
            <a:ext cx="7939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Финансовое управление </a:t>
            </a:r>
            <a:b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</a:br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Пинского горисполкома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FB9DAE-BB20-4D08-B2F1-799D504A09C9}"/>
              </a:ext>
            </a:extLst>
          </p:cNvPr>
          <p:cNvSpPr txBox="1"/>
          <p:nvPr/>
        </p:nvSpPr>
        <p:spPr>
          <a:xfrm>
            <a:off x="85026" y="2666486"/>
            <a:ext cx="116355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itchFamily="18" charset="0"/>
              </a:rPr>
              <a:t>Об исполнении бюджета города Пинска за 9 месяцев 2021 года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D2D0BA2-B388-454E-BEC5-E54F5976E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384893"/>
            <a:ext cx="1219200" cy="1263904"/>
          </a:xfrm>
          <a:prstGeom prst="rect">
            <a:avLst/>
          </a:prstGeom>
        </p:spPr>
      </p:pic>
      <p:pic>
        <p:nvPicPr>
          <p:cNvPr id="8" name="Рисунок 7" descr="https://yt3.ggpht.com/a/AATXAJyy8pC_xK79i2AuhMfPJemzI08DF6DKUm-TG-vM=s900-c-k-c0xffffffff-no-rj-mo">
            <a:extLst>
              <a:ext uri="{FF2B5EF4-FFF2-40B4-BE49-F238E27FC236}">
                <a16:creationId xmlns="" xmlns:a16="http://schemas.microsoft.com/office/drawing/2014/main" id="{B86F9247-BA93-444C-AB47-DCD32A054F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05" y="382492"/>
            <a:ext cx="1350388" cy="1263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81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DB9AE5-33F9-42FE-B3F0-713433A27007}"/>
              </a:ext>
            </a:extLst>
          </p:cNvPr>
          <p:cNvSpPr txBox="1"/>
          <p:nvPr/>
        </p:nvSpPr>
        <p:spPr>
          <a:xfrm>
            <a:off x="0" y="-31197"/>
            <a:ext cx="12192000" cy="75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			</a:t>
            </a:r>
            <a:endParaRPr lang="ru-RU" sz="23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F3B2EF-4017-4028-B990-E68624CBB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" y="94638"/>
            <a:ext cx="536721" cy="55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1F39D1-B9FB-464A-9392-65E9DD8592F8}"/>
              </a:ext>
            </a:extLst>
          </p:cNvPr>
          <p:cNvSpPr txBox="1"/>
          <p:nvPr/>
        </p:nvSpPr>
        <p:spPr>
          <a:xfrm>
            <a:off x="637475" y="217391"/>
            <a:ext cx="331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</a:rPr>
              <a:t>Финансовое управление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CA968D-FD14-4F53-A880-45175B128DE5}"/>
              </a:ext>
            </a:extLst>
          </p:cNvPr>
          <p:cNvSpPr txBox="1"/>
          <p:nvPr/>
        </p:nvSpPr>
        <p:spPr>
          <a:xfrm>
            <a:off x="4875496" y="-7140"/>
            <a:ext cx="711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cap="all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Динамика поступлений доходов бюджета</a:t>
            </a:r>
          </a:p>
          <a:p>
            <a:pPr algn="r"/>
            <a:r>
              <a:rPr lang="ru-RU" sz="2000" b="1" i="1" cap="all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Млн. рублей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20CDE00A-D011-4834-816C-DD9460F57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901072"/>
              </p:ext>
            </p:extLst>
          </p:nvPr>
        </p:nvGraphicFramePr>
        <p:xfrm>
          <a:off x="298361" y="804533"/>
          <a:ext cx="11463004" cy="597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24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FFAC5C-65CE-4D28-87B8-CED581BD185E}"/>
              </a:ext>
            </a:extLst>
          </p:cNvPr>
          <p:cNvSpPr txBox="1"/>
          <p:nvPr/>
        </p:nvSpPr>
        <p:spPr>
          <a:xfrm>
            <a:off x="0" y="18438"/>
            <a:ext cx="12192000" cy="75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			</a:t>
            </a:r>
            <a:endParaRPr lang="ru-RU" sz="23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FBED491-CC0E-4AC9-8695-13A2A51F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" y="94638"/>
            <a:ext cx="536721" cy="55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66266D-D986-4CB2-94B7-6D29278DEE79}"/>
              </a:ext>
            </a:extLst>
          </p:cNvPr>
          <p:cNvSpPr txBox="1"/>
          <p:nvPr/>
        </p:nvSpPr>
        <p:spPr>
          <a:xfrm>
            <a:off x="4841940" y="66552"/>
            <a:ext cx="7115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cap="all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10 крупных плательщиков местного бюджета,</a:t>
            </a:r>
          </a:p>
          <a:p>
            <a:pPr algn="r"/>
            <a:r>
              <a:rPr lang="ru-RU" sz="2000" b="1" i="1" cap="all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тыс. рублей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B3EB9E1A-266D-456C-B6EE-F330C406D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971471"/>
              </p:ext>
            </p:extLst>
          </p:nvPr>
        </p:nvGraphicFramePr>
        <p:xfrm>
          <a:off x="369114" y="1064370"/>
          <a:ext cx="11392250" cy="5497581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835432">
                  <a:extLst>
                    <a:ext uri="{9D8B030D-6E8A-4147-A177-3AD203B41FA5}">
                      <a16:colId xmlns="" xmlns:a16="http://schemas.microsoft.com/office/drawing/2014/main" val="2863190925"/>
                    </a:ext>
                  </a:extLst>
                </a:gridCol>
                <a:gridCol w="9494815">
                  <a:extLst>
                    <a:ext uri="{9D8B030D-6E8A-4147-A177-3AD203B41FA5}">
                      <a16:colId xmlns="" xmlns:a16="http://schemas.microsoft.com/office/drawing/2014/main" val="1949840190"/>
                    </a:ext>
                  </a:extLst>
                </a:gridCol>
                <a:gridCol w="1062003">
                  <a:extLst>
                    <a:ext uri="{9D8B030D-6E8A-4147-A177-3AD203B41FA5}">
                      <a16:colId xmlns="" xmlns:a16="http://schemas.microsoft.com/office/drawing/2014/main" val="1382651471"/>
                    </a:ext>
                  </a:extLst>
                </a:gridCol>
              </a:tblGrid>
              <a:tr h="529538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2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ЗАО «Холдинговая компания «Пинскдрев»</a:t>
                      </a:r>
                      <a:endParaRPr lang="ru-RU" sz="2200" b="1" i="1" normalizeH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3 757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91669436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ОАО "Савушкин продукт"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2 025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67147639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Пинская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центральная больница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2 005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3614154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ОАО "</a:t>
                      </a:r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Пинский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мясокомбинат"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1 693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0827690"/>
                  </a:ext>
                </a:extLst>
              </a:tr>
              <a:tr h="577491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ООО «</a:t>
                      </a:r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Шперплат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1 582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58481070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РУП "</a:t>
                      </a:r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Брестэнерго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1 542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61275451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Унитарное предприятие «Мебельная фабрика «</a:t>
                      </a:r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Пинскдрев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-Адриана»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1 497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4911349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Пинская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центральная поликлиника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38753635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Иностранное унитарное предприятие «</a:t>
                      </a:r>
                      <a:r>
                        <a:rPr lang="ru-RU" sz="2200" b="1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Стэнлес</a:t>
                      </a:r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54953101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ОАО «Полесье»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1 047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867408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1141A8-A603-46C1-A881-6C89560C4964}"/>
              </a:ext>
            </a:extLst>
          </p:cNvPr>
          <p:cNvSpPr txBox="1"/>
          <p:nvPr/>
        </p:nvSpPr>
        <p:spPr>
          <a:xfrm>
            <a:off x="637475" y="217391"/>
            <a:ext cx="331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</a:rPr>
              <a:t>Финансовое управление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66470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DB9AE5-33F9-42FE-B3F0-713433A27007}"/>
              </a:ext>
            </a:extLst>
          </p:cNvPr>
          <p:cNvSpPr txBox="1"/>
          <p:nvPr/>
        </p:nvSpPr>
        <p:spPr>
          <a:xfrm>
            <a:off x="0" y="18438"/>
            <a:ext cx="12192000" cy="75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			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F3B2EF-4017-4028-B990-E68624CBB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" y="94638"/>
            <a:ext cx="536721" cy="55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1F39D1-B9FB-464A-9392-65E9DD8592F8}"/>
              </a:ext>
            </a:extLst>
          </p:cNvPr>
          <p:cNvSpPr txBox="1"/>
          <p:nvPr/>
        </p:nvSpPr>
        <p:spPr>
          <a:xfrm>
            <a:off x="637475" y="217391"/>
            <a:ext cx="331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Финансовое управление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CA968D-FD14-4F53-A880-45175B128DE5}"/>
              </a:ext>
            </a:extLst>
          </p:cNvPr>
          <p:cNvSpPr txBox="1"/>
          <p:nvPr/>
        </p:nvSpPr>
        <p:spPr>
          <a:xfrm>
            <a:off x="3337560" y="80450"/>
            <a:ext cx="895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Структура  расходов бюджета за 9 месяцев 2021 года по экономической классификации, тыс. рублей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00000000-0008-0000-0200-000014F803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754380"/>
          <a:ext cx="12192000" cy="588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3533DB33-8763-4617-B382-0169FAB35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352706"/>
              </p:ext>
            </p:extLst>
          </p:nvPr>
        </p:nvGraphicFramePr>
        <p:xfrm>
          <a:off x="0" y="785158"/>
          <a:ext cx="12191999" cy="634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634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DB9AE5-33F9-42FE-B3F0-713433A27007}"/>
              </a:ext>
            </a:extLst>
          </p:cNvPr>
          <p:cNvSpPr txBox="1"/>
          <p:nvPr/>
        </p:nvSpPr>
        <p:spPr>
          <a:xfrm>
            <a:off x="0" y="18438"/>
            <a:ext cx="12192000" cy="75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			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F3B2EF-4017-4028-B990-E68624CBB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" y="94638"/>
            <a:ext cx="536721" cy="55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1F39D1-B9FB-464A-9392-65E9DD8592F8}"/>
              </a:ext>
            </a:extLst>
          </p:cNvPr>
          <p:cNvSpPr txBox="1"/>
          <p:nvPr/>
        </p:nvSpPr>
        <p:spPr>
          <a:xfrm>
            <a:off x="637475" y="217391"/>
            <a:ext cx="331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Финансовое управление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CA968D-FD14-4F53-A880-45175B128DE5}"/>
              </a:ext>
            </a:extLst>
          </p:cNvPr>
          <p:cNvSpPr txBox="1"/>
          <p:nvPr/>
        </p:nvSpPr>
        <p:spPr>
          <a:xfrm>
            <a:off x="3412502" y="212085"/>
            <a:ext cx="8880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kern="1200" baseline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000" b="1" spc="-100" dirty="0">
                <a:solidFill>
                  <a:schemeClr val="bg1"/>
                </a:solidFill>
                <a:latin typeface="Times New Roman" pitchFamily="18" charset="0"/>
              </a:rPr>
              <a:t>Сведения о кредиторской задолженности на 01.10.2021 – 1 915,8 тыс. рублей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kern="1200" baseline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2000" b="1" spc="-100" dirty="0">
                <a:solidFill>
                  <a:prstClr val="white"/>
                </a:solidFill>
                <a:latin typeface="Times New Roman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 u="none" strike="noStrike" kern="1200" baseline="0">
                <a:solidFill>
                  <a:prstClr val="white"/>
                </a:solidFill>
                <a:latin typeface="Times New Roman" pitchFamily="18" charset="0"/>
                <a:ea typeface="+mn-ea"/>
                <a:cs typeface="+mn-cs"/>
              </a:defRPr>
            </a:pPr>
            <a:endParaRPr kumimoji="0" lang="ru-RU" sz="2000" b="1" i="0" u="none" strike="noStrike" kern="1200" cap="none" spc="-10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="" xmlns:a16="http://schemas.microsoft.com/office/drawing/2014/main" id="{2EE66E4C-3A0A-4ED6-B87F-CFDA6BFBB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8848"/>
              </p:ext>
            </p:extLst>
          </p:nvPr>
        </p:nvGraphicFramePr>
        <p:xfrm>
          <a:off x="0" y="678698"/>
          <a:ext cx="11906053" cy="620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73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DB9AE5-33F9-42FE-B3F0-713433A27007}"/>
              </a:ext>
            </a:extLst>
          </p:cNvPr>
          <p:cNvSpPr txBox="1"/>
          <p:nvPr/>
        </p:nvSpPr>
        <p:spPr>
          <a:xfrm>
            <a:off x="0" y="18438"/>
            <a:ext cx="12192000" cy="75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			</a:t>
            </a:r>
            <a:endParaRPr lang="ru-RU" sz="23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F3B2EF-4017-4028-B990-E68624CBB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" y="94638"/>
            <a:ext cx="536721" cy="556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1F39D1-B9FB-464A-9392-65E9DD8592F8}"/>
              </a:ext>
            </a:extLst>
          </p:cNvPr>
          <p:cNvSpPr txBox="1"/>
          <p:nvPr/>
        </p:nvSpPr>
        <p:spPr>
          <a:xfrm>
            <a:off x="637475" y="217391"/>
            <a:ext cx="331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Финансовое управление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4CA968D-FD14-4F53-A880-45175B128DE5}"/>
              </a:ext>
            </a:extLst>
          </p:cNvPr>
          <p:cNvSpPr txBox="1"/>
          <p:nvPr/>
        </p:nvSpPr>
        <p:spPr>
          <a:xfrm>
            <a:off x="3805116" y="94638"/>
            <a:ext cx="819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Структура  расходов бюджета за</a:t>
            </a:r>
            <a:r>
              <a:rPr lang="en-US" sz="2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 9 </a:t>
            </a:r>
            <a:r>
              <a:rPr lang="ru-RU" sz="20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месяцев  2021 года по функциональной классификации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692CAB3C-AEB3-4B52-856A-61CD58B62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7744"/>
              </p:ext>
            </p:extLst>
          </p:nvPr>
        </p:nvGraphicFramePr>
        <p:xfrm>
          <a:off x="0" y="754898"/>
          <a:ext cx="12192000" cy="625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473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2087</TotalTime>
  <Words>287</Words>
  <Application>Microsoft Office PowerPoint</Application>
  <PresentationFormat>Произвольный</PresentationFormat>
  <Paragraphs>89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Васько Татьяна Валерьевна</dc:creator>
  <cp:lastModifiedBy>KIRILL</cp:lastModifiedBy>
  <cp:revision>121</cp:revision>
  <dcterms:created xsi:type="dcterms:W3CDTF">2021-02-11T11:45:32Z</dcterms:created>
  <dcterms:modified xsi:type="dcterms:W3CDTF">2021-11-25T08:23:11Z</dcterms:modified>
</cp:coreProperties>
</file>