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7" r:id="rId2"/>
    <p:sldId id="301" r:id="rId3"/>
    <p:sldId id="258" r:id="rId4"/>
    <p:sldId id="259" r:id="rId5"/>
    <p:sldId id="271" r:id="rId6"/>
    <p:sldId id="290" r:id="rId7"/>
    <p:sldId id="284" r:id="rId8"/>
    <p:sldId id="291" r:id="rId9"/>
  </p:sldIdLst>
  <p:sldSz cx="12192000" cy="6858000"/>
  <p:notesSz cx="6735763" cy="9866313"/>
  <p:defaultTextStyle>
    <a:defPPr>
      <a:defRPr lang="x-non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Светлый стиль 1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C083E6E3-FA7D-4D7B-A595-EF9225AFEA82}" styleName="Светлый стиль 1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765" autoAdjust="0"/>
  </p:normalViewPr>
  <p:slideViewPr>
    <p:cSldViewPr snapToGrid="0">
      <p:cViewPr>
        <p:scale>
          <a:sx n="80" d="100"/>
          <a:sy n="80" d="100"/>
        </p:scale>
        <p:origin x="-96" y="-5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A6007D-3EB2-4D19-AC88-E4A4D3570D45}" type="datetimeFigureOut">
              <a:rPr lang="ru-RU" smtClean="0"/>
              <a:t>15.06.2022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9375" y="739775"/>
            <a:ext cx="657701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100" y="4686300"/>
            <a:ext cx="5389563" cy="44402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1013"/>
            <a:ext cx="2919413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63" y="9371013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A79B53-7F95-4CAB-A36D-4EB337D77D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83858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F2EF486-3F60-4E09-92BE-002449D87C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117ACF4D-58CF-4DD9-A865-499639D5DF7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41342C77-C1F9-4BD2-864B-D6C104863E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1A924-65C6-42D4-AC7C-8E743467D194}" type="datetimeFigureOut">
              <a:rPr lang="x-none" smtClean="0"/>
              <a:pPr/>
              <a:t>15.06.2022</a:t>
            </a:fld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71E1A0B-FDEF-4F1B-80CE-BAAE6EB5C9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526BA89F-845A-456C-AF67-7C383B8C2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6DB56-8935-4140-A73B-EF713538B940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6121202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DA62946-4DFE-4F15-8C95-57D340AC21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4583409F-F8A5-4F9D-A0B4-0709C9DD18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8E794134-ED3E-45F0-85D4-FFBCDEE7E3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1A924-65C6-42D4-AC7C-8E743467D194}" type="datetimeFigureOut">
              <a:rPr lang="x-none" smtClean="0"/>
              <a:pPr/>
              <a:t>15.06.2022</a:t>
            </a:fld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F6B857E9-08C8-4D29-B973-B090D1BC80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E5F809C8-9CD5-4BCE-84D1-0727E1D1DE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6DB56-8935-4140-A73B-EF713538B940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0000037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3A62177B-3915-4949-A3C7-565E75B5CC9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8687D34F-C16B-4890-B731-763E29FE0C7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6BC5EAF-E563-4C77-AE64-EC1B93517E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1A924-65C6-42D4-AC7C-8E743467D194}" type="datetimeFigureOut">
              <a:rPr lang="x-none" smtClean="0"/>
              <a:pPr/>
              <a:t>15.06.2022</a:t>
            </a:fld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8FC790D1-BE10-4658-8DF3-F69EBB15C7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AA1DEA4B-8045-4AB6-8811-EE9D2792E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6DB56-8935-4140-A73B-EF713538B940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0458173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277717C-739C-4F52-9D50-9B9572C91C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4272DA3B-5EC6-4FC5-A3FA-468B5725AF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12ABF42F-A75C-4AC0-A2D7-467EA1373D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1A924-65C6-42D4-AC7C-8E743467D194}" type="datetimeFigureOut">
              <a:rPr lang="x-none" smtClean="0"/>
              <a:pPr/>
              <a:t>15.06.2022</a:t>
            </a:fld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D8F337E5-8A87-4013-9D42-5CC07C51FF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B14E3394-899F-4A03-BEEF-F5205A2988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6DB56-8935-4140-A73B-EF713538B940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5319067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3CA1FD5-369D-4789-9E46-78EFC199F0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CD5B8323-84EF-42B7-8541-9FE1B7CB28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CD8C7F1C-88F5-4D0E-9BD1-698149EA4D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1A924-65C6-42D4-AC7C-8E743467D194}" type="datetimeFigureOut">
              <a:rPr lang="x-none" smtClean="0"/>
              <a:pPr/>
              <a:t>15.06.2022</a:t>
            </a:fld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FBD93999-9FE3-421C-B20F-B925D8EA0A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F10C077E-F17A-4275-96B2-0183309634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6DB56-8935-4140-A73B-EF713538B940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406024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3467977-16E6-435B-9665-44BCBE7BCD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5E5FD32E-CEE4-498D-BEC9-75FF89F6B82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DDFD9407-BE75-4DC6-B16F-1D75BBB2C0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1D2653E9-1A1A-4452-9076-CABDF8A118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1A924-65C6-42D4-AC7C-8E743467D194}" type="datetimeFigureOut">
              <a:rPr lang="x-none" smtClean="0"/>
              <a:pPr/>
              <a:t>15.06.2022</a:t>
            </a:fld>
            <a:endParaRPr lang="x-none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59D318BF-9BBC-44FC-8DB3-19684BA00D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B2F1519C-F5E0-4A3F-BD2B-9D02210D78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6DB56-8935-4140-A73B-EF713538B940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39809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9A8C6E7-6D07-4026-8DEB-810B6DD45A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A4BA70C9-88BA-4823-BED6-E0F76FA075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E76AB4D7-CD45-4E38-B566-CCFC9A9096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C816039C-D6C0-4F0D-B537-8F2DBD8CC96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675D4B6A-F3D0-4BC8-8316-69C0AF40010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0A4B5521-FE03-4FF5-9E86-0D2D9E91A5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1A924-65C6-42D4-AC7C-8E743467D194}" type="datetimeFigureOut">
              <a:rPr lang="x-none" smtClean="0"/>
              <a:pPr/>
              <a:t>15.06.2022</a:t>
            </a:fld>
            <a:endParaRPr lang="x-none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3DC74C61-57F0-4058-9EA3-4072163588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2A70498B-B42E-42F9-B287-A0BFDC3866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6DB56-8935-4140-A73B-EF713538B940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8211420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A713A5C-F63D-4341-BA71-741B273CBE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BC147C81-132B-467E-9ED1-3A540C273D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1A924-65C6-42D4-AC7C-8E743467D194}" type="datetimeFigureOut">
              <a:rPr lang="x-none" smtClean="0"/>
              <a:pPr/>
              <a:t>15.06.2022</a:t>
            </a:fld>
            <a:endParaRPr lang="x-none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CBA20AAE-5F04-46DC-BFD2-63408DC38E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588AB4D0-E096-4286-BAF7-00359033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6DB56-8935-4140-A73B-EF713538B940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7361524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9F436E5D-6A65-4ABC-AAB8-E9E5E93CED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1A924-65C6-42D4-AC7C-8E743467D194}" type="datetimeFigureOut">
              <a:rPr lang="x-none" smtClean="0"/>
              <a:pPr/>
              <a:t>15.06.2022</a:t>
            </a:fld>
            <a:endParaRPr lang="x-none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69A0755B-FDFD-45BA-AF23-FF9868780D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9D46A80D-479E-4AB3-A04B-ED40FB1D3F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6DB56-8935-4140-A73B-EF713538B940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9538119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F7ADD2B-6F58-4013-B160-EA75D8026E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6C75D6C0-9761-4C85-B208-27901DB0F8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EC9C8413-DB9E-499C-92CC-B7D7F78AB7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F3C4B101-1C07-47E0-A1EB-385884E9CF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1A924-65C6-42D4-AC7C-8E743467D194}" type="datetimeFigureOut">
              <a:rPr lang="x-none" smtClean="0"/>
              <a:pPr/>
              <a:t>15.06.2022</a:t>
            </a:fld>
            <a:endParaRPr lang="x-none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9DD8D309-6907-4236-9F6F-327B31CA9A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01814B4E-83D5-406F-A22F-B4D2F7C481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6DB56-8935-4140-A73B-EF713538B940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9606236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2B7A11E-2FDE-407D-85DA-ED389CA956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0B73797E-8B99-45B1-9F24-F42D032EE77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x-none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DD5612B2-1D8E-4BB7-95C3-C62300C998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01D99A66-7289-4314-92AD-7935D78429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1A924-65C6-42D4-AC7C-8E743467D194}" type="datetimeFigureOut">
              <a:rPr lang="x-none" smtClean="0"/>
              <a:pPr/>
              <a:t>15.06.2022</a:t>
            </a:fld>
            <a:endParaRPr lang="x-none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EF29DB2F-952E-4FA4-811A-FF52BC9618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042CAF9C-8F35-4395-A04A-739BAE5C91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6DB56-8935-4140-A73B-EF713538B940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9745081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CCEE964-236B-46F7-A327-13E4C22066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484EACF7-5651-473F-94F8-A379FA194F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140E0F9D-466C-417A-A432-20826BBB992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A1A924-65C6-42D4-AC7C-8E743467D194}" type="datetimeFigureOut">
              <a:rPr lang="x-none" smtClean="0"/>
              <a:pPr/>
              <a:t>15.06.2022</a:t>
            </a:fld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60A10414-9C03-4308-9017-CF6127C523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2BF906CD-DBFC-4433-88C6-4740401035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6DB56-8935-4140-A73B-EF713538B940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736781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A169DFC-3399-435B-81BA-FE48CE592A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4379"/>
            <a:ext cx="10515600" cy="522515"/>
          </a:xfrm>
        </p:spPr>
        <p:txBody>
          <a:bodyPr>
            <a:normAutofit fontScale="90000"/>
          </a:bodyPr>
          <a:lstStyle/>
          <a:p>
            <a:r>
              <a:rPr lang="ru-RU" dirty="0"/>
              <a:t>Инвестиционные площадки </a:t>
            </a:r>
            <a:r>
              <a:rPr lang="ru-RU" dirty="0" smtClean="0"/>
              <a:t>г. Пинска</a:t>
            </a:r>
            <a:endParaRPr lang="x-none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920842" y="748146"/>
            <a:ext cx="3990108" cy="177536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dirty="0" smtClean="0"/>
              <a:t>№ 1- земельный участок, г. Пинск, ул. </a:t>
            </a:r>
            <a:r>
              <a:rPr lang="ru-RU" sz="1600" dirty="0" err="1" smtClean="0"/>
              <a:t>Козубовского</a:t>
            </a:r>
            <a:r>
              <a:rPr lang="ru-RU" sz="1600" dirty="0" smtClean="0"/>
              <a:t>;</a:t>
            </a:r>
          </a:p>
          <a:p>
            <a:pPr marL="0" indent="0">
              <a:buNone/>
            </a:pPr>
            <a:r>
              <a:rPr lang="ru-RU" sz="1600" dirty="0" smtClean="0"/>
              <a:t>№ 2 - </a:t>
            </a:r>
            <a:r>
              <a:rPr lang="ru-RU" sz="1600" dirty="0"/>
              <a:t>земельный участок </a:t>
            </a:r>
            <a:r>
              <a:rPr lang="ru-RU" sz="1600" dirty="0" smtClean="0"/>
              <a:t>СЭЗ «Брест», г</a:t>
            </a:r>
            <a:r>
              <a:rPr lang="ru-RU" sz="1600" dirty="0"/>
              <a:t>. Пинск, ул. </a:t>
            </a:r>
            <a:r>
              <a:rPr lang="ru-RU" sz="1600" dirty="0" smtClean="0"/>
              <a:t>Достоевского, 14;</a:t>
            </a:r>
          </a:p>
          <a:p>
            <a:pPr marL="0" indent="0">
              <a:buNone/>
            </a:pPr>
            <a:r>
              <a:rPr lang="ru-RU" sz="1600" dirty="0" smtClean="0"/>
              <a:t>№ 3 – земельный участок г. Пинск, ул. Достоевского - ул. </a:t>
            </a:r>
            <a:r>
              <a:rPr lang="ru-RU" sz="1600" dirty="0" err="1" smtClean="0"/>
              <a:t>Козубовского</a:t>
            </a:r>
            <a:endParaRPr lang="ru-RU" sz="16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505" y="748145"/>
            <a:ext cx="7112107" cy="5450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4582" y="2572282"/>
            <a:ext cx="4346368" cy="3928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621605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32114" y="304800"/>
            <a:ext cx="9144000" cy="348343"/>
          </a:xfrm>
        </p:spPr>
        <p:txBody>
          <a:bodyPr>
            <a:normAutofit fontScale="90000"/>
          </a:bodyPr>
          <a:lstStyle/>
          <a:p>
            <a:r>
              <a:rPr lang="ru-RU" sz="2500" b="1" dirty="0" smtClean="0"/>
              <a:t>Инженерно-техническое обеспечение</a:t>
            </a:r>
            <a:endParaRPr lang="en-US" sz="25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5694" y="688769"/>
            <a:ext cx="8467106" cy="5732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49587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22D649A-611B-486F-BE21-88CEEFF172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10750529" cy="530225"/>
          </a:xfrm>
        </p:spPr>
        <p:txBody>
          <a:bodyPr>
            <a:normAutofit fontScale="90000"/>
          </a:bodyPr>
          <a:lstStyle/>
          <a:p>
            <a:r>
              <a:rPr lang="ru-RU" dirty="0"/>
              <a:t>Площадка </a:t>
            </a:r>
            <a:r>
              <a:rPr lang="ru-RU" dirty="0" smtClean="0"/>
              <a:t>№ 1, г. Пинск, ул. </a:t>
            </a:r>
            <a:r>
              <a:rPr lang="ru-RU" dirty="0" err="1" smtClean="0"/>
              <a:t>Козубовского</a:t>
            </a:r>
            <a:endParaRPr lang="x-none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F2264F14-CD33-4C3E-810A-D3F8069DCB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0571" y="1182734"/>
            <a:ext cx="6172200" cy="4873625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400" i="1" dirty="0"/>
              <a:t>Схема площадки</a:t>
            </a:r>
            <a:endParaRPr lang="x-none" sz="1400" i="1" dirty="0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9A8AFE0E-8810-4B4F-AC0B-ED3BEB1EAC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059286" y="1182734"/>
            <a:ext cx="4952783" cy="4873624"/>
          </a:xfrm>
          <a:ln>
            <a:solidFill>
              <a:schemeClr val="tx1"/>
            </a:solidFill>
          </a:ln>
        </p:spPr>
        <p:txBody>
          <a:bodyPr>
            <a:normAutofit fontScale="92500" lnSpcReduction="20000"/>
          </a:bodyPr>
          <a:lstStyle/>
          <a:p>
            <a:pPr algn="ctr"/>
            <a:r>
              <a:rPr lang="ru-RU" sz="1800" dirty="0"/>
              <a:t>Общая информация</a:t>
            </a:r>
          </a:p>
          <a:p>
            <a:pPr algn="just"/>
            <a:r>
              <a:rPr lang="ru-RU" dirty="0"/>
              <a:t>Адрес: </a:t>
            </a:r>
            <a:r>
              <a:rPr lang="ru-RU" dirty="0" smtClean="0"/>
              <a:t>г. Пинск, ул. </a:t>
            </a:r>
            <a:r>
              <a:rPr lang="ru-RU" dirty="0" err="1" smtClean="0"/>
              <a:t>Козубовского</a:t>
            </a:r>
            <a:endParaRPr lang="ru-RU" dirty="0"/>
          </a:p>
          <a:p>
            <a:pPr algn="just"/>
            <a:r>
              <a:rPr lang="ru-RU" dirty="0"/>
              <a:t>Площадь</a:t>
            </a:r>
            <a:r>
              <a:rPr lang="ru-RU"/>
              <a:t>: </a:t>
            </a:r>
            <a:r>
              <a:rPr lang="ru-RU" smtClean="0"/>
              <a:t>16,8 </a:t>
            </a:r>
            <a:r>
              <a:rPr lang="ru-RU" dirty="0" smtClean="0"/>
              <a:t>га</a:t>
            </a:r>
            <a:endParaRPr lang="ru-RU" dirty="0"/>
          </a:p>
          <a:p>
            <a:pPr algn="just"/>
            <a:r>
              <a:rPr lang="ru-RU" dirty="0"/>
              <a:t>Землепользователь: </a:t>
            </a:r>
            <a:r>
              <a:rPr lang="ru-RU" dirty="0" smtClean="0"/>
              <a:t>земли общего пользования г. Пинска</a:t>
            </a:r>
            <a:endParaRPr lang="ru-RU" dirty="0"/>
          </a:p>
          <a:p>
            <a:pPr algn="just"/>
            <a:r>
              <a:rPr lang="ru-RU" dirty="0"/>
              <a:t>Балансодержатель: </a:t>
            </a:r>
            <a:r>
              <a:rPr lang="ru-RU" dirty="0" smtClean="0"/>
              <a:t>нет</a:t>
            </a:r>
            <a:endParaRPr lang="ru-RU" dirty="0"/>
          </a:p>
          <a:p>
            <a:pPr algn="just"/>
            <a:r>
              <a:rPr lang="ru-RU" dirty="0"/>
              <a:t>Форма собственности: </a:t>
            </a:r>
            <a:r>
              <a:rPr lang="ru-RU" dirty="0" smtClean="0"/>
              <a:t>государственная</a:t>
            </a:r>
            <a:endParaRPr lang="ru-RU" dirty="0"/>
          </a:p>
          <a:p>
            <a:r>
              <a:rPr lang="ru-RU" dirty="0"/>
              <a:t>Наличие правоустанавливающих документов на участок: </a:t>
            </a:r>
            <a:r>
              <a:rPr lang="ru-RU" dirty="0" smtClean="0"/>
              <a:t>не имеется</a:t>
            </a:r>
            <a:endParaRPr lang="ru-RU" dirty="0"/>
          </a:p>
          <a:p>
            <a:pPr algn="just"/>
            <a:r>
              <a:rPr lang="ru-RU" dirty="0" smtClean="0"/>
              <a:t>Правовой режим</a:t>
            </a:r>
            <a:r>
              <a:rPr lang="ru-RU" dirty="0"/>
              <a:t>: предоставление в аренду в целях реализации инвестиционного договора на условиях Декрета Президента Республики Беларусь от 06.08.2009 № 10</a:t>
            </a:r>
          </a:p>
          <a:p>
            <a:pPr algn="just"/>
            <a:r>
              <a:rPr lang="ru-RU" dirty="0" smtClean="0"/>
              <a:t>Категория </a:t>
            </a:r>
            <a:r>
              <a:rPr lang="ru-RU" dirty="0"/>
              <a:t>земель: </a:t>
            </a:r>
            <a:r>
              <a:rPr lang="ru-RU" dirty="0" smtClean="0"/>
              <a:t>земли населенных пунктов, садоводческих товариществ, дачных кооперативов</a:t>
            </a:r>
            <a:endParaRPr lang="ru-RU" dirty="0"/>
          </a:p>
          <a:p>
            <a:pPr algn="just"/>
            <a:r>
              <a:rPr lang="ru-RU" dirty="0"/>
              <a:t>Наличие объектов недвижимости: </a:t>
            </a:r>
            <a:r>
              <a:rPr lang="ru-RU" dirty="0" smtClean="0"/>
              <a:t>не имеется</a:t>
            </a:r>
          </a:p>
          <a:p>
            <a:pPr algn="just"/>
            <a:r>
              <a:rPr lang="ru-RU" dirty="0" smtClean="0"/>
              <a:t>*Ранее площадка предназначалась для строительства и обслуживания фотоэлектрической станции, был разработан градостроительный паспорт.</a:t>
            </a:r>
          </a:p>
          <a:p>
            <a:pPr algn="just"/>
            <a:r>
              <a:rPr lang="ru-RU" dirty="0" smtClean="0"/>
              <a:t>В настоящее время изменяется назначение земельного участка и корректируется градостроительный паспорт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26" r="3942"/>
          <a:stretch/>
        </p:blipFill>
        <p:spPr bwMode="auto">
          <a:xfrm>
            <a:off x="166255" y="1049688"/>
            <a:ext cx="6472052" cy="5077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332163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22D649A-611B-486F-BE21-88CEEFF172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10358643" cy="530225"/>
          </a:xfrm>
        </p:spPr>
        <p:txBody>
          <a:bodyPr>
            <a:normAutofit fontScale="90000"/>
          </a:bodyPr>
          <a:lstStyle/>
          <a:p>
            <a:r>
              <a:rPr lang="ru-RU" dirty="0"/>
              <a:t>Площадка №1, г. Пинск, ул. </a:t>
            </a:r>
            <a:r>
              <a:rPr lang="ru-RU" dirty="0" err="1"/>
              <a:t>Козубовского</a:t>
            </a:r>
            <a:endParaRPr lang="x-none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F2264F14-CD33-4C3E-810A-D3F8069DCB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0571" y="1182735"/>
            <a:ext cx="6172200" cy="2246266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400" i="1" dirty="0"/>
              <a:t>Фото площадки (рельефа/насаждений)</a:t>
            </a:r>
            <a:endParaRPr lang="x-none" sz="1400" i="1" dirty="0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9A8AFE0E-8810-4B4F-AC0B-ED3BEB1EAC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018646" y="3804914"/>
            <a:ext cx="4939806" cy="2797767"/>
          </a:xfrm>
          <a:ln>
            <a:solidFill>
              <a:schemeClr val="tx1"/>
            </a:solidFill>
          </a:ln>
        </p:spPr>
        <p:txBody>
          <a:bodyPr>
            <a:normAutofit fontScale="92500" lnSpcReduction="20000"/>
          </a:bodyPr>
          <a:lstStyle/>
          <a:p>
            <a:pPr algn="just">
              <a:lnSpc>
                <a:spcPct val="100000"/>
              </a:lnSpc>
            </a:pPr>
            <a:r>
              <a:rPr lang="ru-RU" sz="1400" i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Земельный участок расположен в северо-западной части г. Пинска.</a:t>
            </a:r>
          </a:p>
          <a:p>
            <a:pPr algn="just">
              <a:lnSpc>
                <a:spcPct val="110000"/>
              </a:lnSpc>
            </a:pPr>
            <a:r>
              <a:rPr lang="ru-RU" sz="1400" i="1" dirty="0" smtClean="0"/>
              <a:t>С северо-западной стороны на удалении 35 м от земельного участка размещена жилищно-усадебная застройка, с юго-восточной стороны участок ограничен охранной зоной сетей электроснабжения ВЛ-110КВ, с северо-восточной и юго-западной сторон участок примыкает к территориям коммунально-складских зон. </a:t>
            </a:r>
          </a:p>
          <a:p>
            <a:pPr algn="just"/>
            <a:r>
              <a:rPr lang="ru-RU" sz="1400" i="1" dirty="0" smtClean="0"/>
              <a:t>Рельеф участка спокойный. Абсолютные отметки в среднем от 141,0 до 145,0 м. </a:t>
            </a:r>
          </a:p>
          <a:p>
            <a:pPr algn="just"/>
            <a:r>
              <a:rPr lang="ru-RU" sz="1400" i="1" dirty="0" smtClean="0"/>
              <a:t>В границах данного земельного участка имеется травяной покров, деревья, кустарники. Капитальные строения отсутствуют.</a:t>
            </a:r>
            <a:endParaRPr lang="ru-RU" sz="1400" i="1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Объект 2">
            <a:extLst>
              <a:ext uri="{FF2B5EF4-FFF2-40B4-BE49-F238E27FC236}">
                <a16:creationId xmlns="" xmlns:a16="http://schemas.microsoft.com/office/drawing/2014/main" id="{787B74A2-5AD5-48A9-AC01-5BFA9E1C48DA}"/>
              </a:ext>
            </a:extLst>
          </p:cNvPr>
          <p:cNvSpPr txBox="1">
            <a:spLocks/>
          </p:cNvSpPr>
          <p:nvPr/>
        </p:nvSpPr>
        <p:spPr>
          <a:xfrm>
            <a:off x="220571" y="3804914"/>
            <a:ext cx="6172200" cy="224626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1400" i="1" dirty="0" smtClean="0"/>
              <a:t>Объекты ЖРЭУ г. Пинска</a:t>
            </a:r>
            <a:endParaRPr lang="x-none" sz="1400" i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58" t="55151" r="13104" b="2686"/>
          <a:stretch/>
        </p:blipFill>
        <p:spPr bwMode="auto">
          <a:xfrm>
            <a:off x="220571" y="1167143"/>
            <a:ext cx="6441486" cy="2795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20571" y="1167143"/>
            <a:ext cx="1952613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i="1" dirty="0"/>
              <a:t>Объекты ЖРЭУ г. Пинска</a:t>
            </a:r>
            <a:endParaRPr lang="x-none" sz="1000" i="1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80" t="8739" r="25065" b="54217"/>
          <a:stretch/>
        </p:blipFill>
        <p:spPr bwMode="auto">
          <a:xfrm>
            <a:off x="220572" y="3661613"/>
            <a:ext cx="6441486" cy="2945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03" t="9322" r="13118" b="50000"/>
          <a:stretch/>
        </p:blipFill>
        <p:spPr bwMode="auto">
          <a:xfrm>
            <a:off x="6982691" y="1167143"/>
            <a:ext cx="4815079" cy="24283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507575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22D649A-611B-486F-BE21-88CEEFF172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530225"/>
          </a:xfrm>
        </p:spPr>
        <p:txBody>
          <a:bodyPr>
            <a:normAutofit fontScale="90000"/>
          </a:bodyPr>
          <a:lstStyle/>
          <a:p>
            <a:r>
              <a:rPr lang="ru-RU" dirty="0"/>
              <a:t>Площадка №2</a:t>
            </a:r>
            <a:endParaRPr lang="x-none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F2264F14-CD33-4C3E-810A-D3F8069DCB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0571" y="1182734"/>
            <a:ext cx="6172200" cy="4873625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400" i="1" dirty="0"/>
              <a:t>Схема площадки</a:t>
            </a:r>
            <a:endParaRPr lang="x-none" sz="1400" i="1" dirty="0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9A8AFE0E-8810-4B4F-AC0B-ED3BEB1EAC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018646" y="1182734"/>
            <a:ext cx="4952783" cy="4873624"/>
          </a:xfrm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ru-RU" sz="1800" dirty="0"/>
              <a:t>Общая информация</a:t>
            </a:r>
          </a:p>
          <a:p>
            <a:pPr algn="just"/>
            <a:r>
              <a:rPr lang="ru-RU" dirty="0"/>
              <a:t>Адрес: </a:t>
            </a:r>
            <a:r>
              <a:rPr lang="ru-RU" dirty="0" smtClean="0"/>
              <a:t>г. Пинск, ул. Достоевского, 14</a:t>
            </a:r>
            <a:endParaRPr lang="ru-RU" dirty="0"/>
          </a:p>
          <a:p>
            <a:pPr algn="just"/>
            <a:r>
              <a:rPr lang="ru-RU" dirty="0"/>
              <a:t>Площадь: </a:t>
            </a:r>
            <a:r>
              <a:rPr lang="ru-RU" dirty="0" smtClean="0"/>
              <a:t>12,0 га</a:t>
            </a:r>
            <a:endParaRPr lang="ru-RU" dirty="0"/>
          </a:p>
          <a:p>
            <a:pPr algn="just"/>
            <a:r>
              <a:rPr lang="ru-RU" dirty="0"/>
              <a:t>Землепользователь: земли общего пользования г. Пинска</a:t>
            </a:r>
          </a:p>
          <a:p>
            <a:pPr algn="just"/>
            <a:r>
              <a:rPr lang="ru-RU" dirty="0"/>
              <a:t>Балансодержатель: нет</a:t>
            </a:r>
          </a:p>
          <a:p>
            <a:pPr algn="just"/>
            <a:r>
              <a:rPr lang="ru-RU" dirty="0"/>
              <a:t>Форма собственности: государственная</a:t>
            </a:r>
          </a:p>
          <a:p>
            <a:r>
              <a:rPr lang="ru-RU" dirty="0"/>
              <a:t>Наличие правоустанавливающих документов на участок: </a:t>
            </a:r>
            <a:r>
              <a:rPr lang="ru-RU" dirty="0" smtClean="0"/>
              <a:t>имеется</a:t>
            </a:r>
            <a:endParaRPr lang="ru-RU" dirty="0"/>
          </a:p>
          <a:p>
            <a:pPr algn="just"/>
            <a:r>
              <a:rPr lang="ru-RU" dirty="0"/>
              <a:t>Правовой режим: </a:t>
            </a:r>
            <a:r>
              <a:rPr lang="ru-RU" dirty="0" smtClean="0"/>
              <a:t>СЭЗ </a:t>
            </a:r>
            <a:r>
              <a:rPr lang="ru-RU" dirty="0"/>
              <a:t>«Брест»</a:t>
            </a:r>
          </a:p>
          <a:p>
            <a:pPr algn="just"/>
            <a:r>
              <a:rPr lang="ru-RU" dirty="0" smtClean="0"/>
              <a:t>Категория </a:t>
            </a:r>
            <a:r>
              <a:rPr lang="ru-RU" dirty="0"/>
              <a:t>земель: земли населенных пунктов, садоводческих товариществ, дачных кооперативов</a:t>
            </a:r>
          </a:p>
          <a:p>
            <a:pPr algn="just"/>
            <a:r>
              <a:rPr lang="ru-RU" dirty="0"/>
              <a:t>Наличие объектов недвижимости: не </a:t>
            </a:r>
            <a:r>
              <a:rPr lang="ru-RU" dirty="0" smtClean="0"/>
              <a:t>имеется</a:t>
            </a:r>
          </a:p>
          <a:p>
            <a:pPr algn="just"/>
            <a:r>
              <a:rPr lang="ru-RU" dirty="0" smtClean="0"/>
              <a:t>Градостроительный паспорт отсутствует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240" y="1182734"/>
            <a:ext cx="6586732" cy="4873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80903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22D649A-611B-486F-BE21-88CEEFF172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530225"/>
          </a:xfrm>
        </p:spPr>
        <p:txBody>
          <a:bodyPr>
            <a:normAutofit fontScale="90000"/>
          </a:bodyPr>
          <a:lstStyle/>
          <a:p>
            <a:r>
              <a:rPr lang="ru-RU" dirty="0"/>
              <a:t>Площадка </a:t>
            </a:r>
            <a:r>
              <a:rPr lang="ru-RU" dirty="0" smtClean="0"/>
              <a:t>№2</a:t>
            </a:r>
            <a:endParaRPr lang="x-none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F2264F14-CD33-4C3E-810A-D3F8069DCB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0571" y="1182735"/>
            <a:ext cx="6172200" cy="2246266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400" i="1" dirty="0"/>
              <a:t>Фото площадки (рельефа/насаждений)</a:t>
            </a:r>
            <a:endParaRPr lang="x-none" sz="1400" i="1" dirty="0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9A8AFE0E-8810-4B4F-AC0B-ED3BEB1EAC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790212" y="1167144"/>
            <a:ext cx="4168239" cy="5435538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just">
              <a:lnSpc>
                <a:spcPct val="100000"/>
              </a:lnSpc>
            </a:pPr>
            <a:r>
              <a:rPr lang="ru-RU" sz="1400" i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Земельный участок расположен в северо-западной части г. Пинска.</a:t>
            </a:r>
          </a:p>
          <a:p>
            <a:pPr algn="just">
              <a:lnSpc>
                <a:spcPct val="110000"/>
              </a:lnSpc>
            </a:pPr>
            <a:r>
              <a:rPr lang="ru-RU" sz="1400" i="1" dirty="0" smtClean="0"/>
              <a:t>На расстоянии около </a:t>
            </a:r>
            <a:r>
              <a:rPr lang="ru-RU" sz="1400" i="1" dirty="0"/>
              <a:t>50 метров  в западном, юго-западном </a:t>
            </a:r>
            <a:r>
              <a:rPr lang="ru-RU" sz="1400" i="1" dirty="0" smtClean="0"/>
              <a:t>направлении от границ земельного участка  </a:t>
            </a:r>
            <a:r>
              <a:rPr lang="ru-RU" sz="1400" i="1" dirty="0"/>
              <a:t>расположена жилая усадебная застройка </a:t>
            </a:r>
            <a:endParaRPr lang="ru-RU" sz="1400" i="1" dirty="0" smtClean="0"/>
          </a:p>
          <a:p>
            <a:pPr algn="just"/>
            <a:r>
              <a:rPr lang="ru-RU" sz="1400" i="1" dirty="0" smtClean="0"/>
              <a:t>Рельеф участка спокойный. </a:t>
            </a:r>
          </a:p>
          <a:p>
            <a:pPr algn="just"/>
            <a:r>
              <a:rPr lang="ru-RU" sz="1400" i="1" dirty="0" smtClean="0"/>
              <a:t>В границах данного земельного участка имеется травяной покров, деревья, кустарники. Капитальные строения отсутствуют.</a:t>
            </a:r>
            <a:endParaRPr lang="ru-RU" sz="1400" i="1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Объект 2">
            <a:extLst>
              <a:ext uri="{FF2B5EF4-FFF2-40B4-BE49-F238E27FC236}">
                <a16:creationId xmlns="" xmlns:a16="http://schemas.microsoft.com/office/drawing/2014/main" id="{787B74A2-5AD5-48A9-AC01-5BFA9E1C48DA}"/>
              </a:ext>
            </a:extLst>
          </p:cNvPr>
          <p:cNvSpPr txBox="1">
            <a:spLocks/>
          </p:cNvSpPr>
          <p:nvPr/>
        </p:nvSpPr>
        <p:spPr>
          <a:xfrm>
            <a:off x="220571" y="3804914"/>
            <a:ext cx="6172200" cy="224626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1400" i="1" dirty="0" smtClean="0"/>
              <a:t>Объекты ЖРЭУ г. Пинска</a:t>
            </a:r>
            <a:endParaRPr lang="x-none" sz="1400" i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20571" y="1167143"/>
            <a:ext cx="1952613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i="1" dirty="0"/>
              <a:t>Объекты ЖРЭУ г. Пинска</a:t>
            </a:r>
            <a:endParaRPr lang="x-none" sz="1000" i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571" y="1167143"/>
            <a:ext cx="7222428" cy="5103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09451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22D649A-611B-486F-BE21-88CEEFF172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530225"/>
          </a:xfrm>
        </p:spPr>
        <p:txBody>
          <a:bodyPr>
            <a:normAutofit fontScale="90000"/>
          </a:bodyPr>
          <a:lstStyle/>
          <a:p>
            <a:r>
              <a:rPr lang="ru-RU" dirty="0"/>
              <a:t>Площадка </a:t>
            </a:r>
            <a:r>
              <a:rPr lang="ru-RU" dirty="0" smtClean="0"/>
              <a:t>№3</a:t>
            </a:r>
            <a:endParaRPr lang="x-none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F2264F14-CD33-4C3E-810A-D3F8069DCB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0571" y="1182734"/>
            <a:ext cx="6172200" cy="4873625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400" i="1" dirty="0"/>
              <a:t>Схема площадки</a:t>
            </a:r>
            <a:endParaRPr lang="x-none" sz="1400" i="1" dirty="0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9A8AFE0E-8810-4B4F-AC0B-ED3BEB1EAC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018646" y="1182733"/>
            <a:ext cx="4952783" cy="5063687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1800" dirty="0"/>
              <a:t>Общая информация</a:t>
            </a:r>
          </a:p>
          <a:p>
            <a:pPr algn="just"/>
            <a:r>
              <a:rPr lang="ru-RU" dirty="0"/>
              <a:t>Адрес: </a:t>
            </a:r>
            <a:r>
              <a:rPr lang="ru-RU" dirty="0" smtClean="0"/>
              <a:t>г. Пинск, ул. </a:t>
            </a:r>
            <a:r>
              <a:rPr lang="ru-RU" dirty="0" err="1" smtClean="0"/>
              <a:t>Козубовского</a:t>
            </a:r>
            <a:r>
              <a:rPr lang="ru-RU" dirty="0" smtClean="0"/>
              <a:t> – ул. Достоевского, </a:t>
            </a:r>
          </a:p>
          <a:p>
            <a:pPr algn="just"/>
            <a:r>
              <a:rPr lang="ru-RU" dirty="0" smtClean="0"/>
              <a:t>Площадь</a:t>
            </a:r>
            <a:r>
              <a:rPr lang="ru-RU" dirty="0"/>
              <a:t>: </a:t>
            </a:r>
            <a:r>
              <a:rPr lang="ru-RU" dirty="0" smtClean="0"/>
              <a:t>21,2 га</a:t>
            </a:r>
            <a:endParaRPr lang="ru-RU" dirty="0"/>
          </a:p>
          <a:p>
            <a:pPr algn="just"/>
            <a:r>
              <a:rPr lang="ru-RU" dirty="0"/>
              <a:t>Землепользователь: земли общего пользования г. Пинска</a:t>
            </a:r>
          </a:p>
          <a:p>
            <a:pPr algn="just"/>
            <a:r>
              <a:rPr lang="ru-RU" dirty="0"/>
              <a:t>Балансодержатель: нет</a:t>
            </a:r>
          </a:p>
          <a:p>
            <a:pPr algn="just"/>
            <a:r>
              <a:rPr lang="ru-RU" dirty="0"/>
              <a:t>Форма собственности: государственная</a:t>
            </a:r>
          </a:p>
          <a:p>
            <a:r>
              <a:rPr lang="ru-RU" dirty="0"/>
              <a:t>Наличие правоустанавливающих документов на участок: </a:t>
            </a:r>
            <a:r>
              <a:rPr lang="ru-RU" dirty="0" smtClean="0"/>
              <a:t>не имеется</a:t>
            </a:r>
            <a:endParaRPr lang="ru-RU" dirty="0"/>
          </a:p>
          <a:p>
            <a:pPr algn="just"/>
            <a:r>
              <a:rPr lang="ru-RU" dirty="0"/>
              <a:t>Правовой режим: </a:t>
            </a:r>
            <a:r>
              <a:rPr lang="ru-RU" dirty="0" smtClean="0"/>
              <a:t>готовится для включения в СЭЗ </a:t>
            </a:r>
            <a:r>
              <a:rPr lang="ru-RU" dirty="0"/>
              <a:t>«Брест»</a:t>
            </a:r>
          </a:p>
          <a:p>
            <a:pPr algn="just"/>
            <a:r>
              <a:rPr lang="ru-RU" dirty="0" smtClean="0"/>
              <a:t>Категория </a:t>
            </a:r>
            <a:r>
              <a:rPr lang="ru-RU" dirty="0"/>
              <a:t>земель: земли населенных пунктов, садоводческих товариществ, дачных кооперативов</a:t>
            </a:r>
          </a:p>
          <a:p>
            <a:pPr algn="just"/>
            <a:r>
              <a:rPr lang="ru-RU" dirty="0"/>
              <a:t>Наличие объектов недвижимости: не </a:t>
            </a:r>
            <a:r>
              <a:rPr lang="ru-RU" dirty="0" smtClean="0"/>
              <a:t>имеется</a:t>
            </a:r>
          </a:p>
          <a:p>
            <a:pPr algn="just"/>
            <a:r>
              <a:rPr lang="ru-RU" dirty="0" smtClean="0"/>
              <a:t>Градостроительный паспорт отсутствует</a:t>
            </a:r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073" y="1179493"/>
            <a:ext cx="6680365" cy="513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567580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22D649A-611B-486F-BE21-88CEEFF172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530225"/>
          </a:xfrm>
        </p:spPr>
        <p:txBody>
          <a:bodyPr>
            <a:normAutofit fontScale="90000"/>
          </a:bodyPr>
          <a:lstStyle/>
          <a:p>
            <a:r>
              <a:rPr lang="ru-RU" dirty="0"/>
              <a:t>Площадка </a:t>
            </a:r>
            <a:r>
              <a:rPr lang="ru-RU" dirty="0" smtClean="0"/>
              <a:t>№3</a:t>
            </a:r>
            <a:endParaRPr lang="x-none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F2264F14-CD33-4C3E-810A-D3F8069DCB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0571" y="1182735"/>
            <a:ext cx="6172200" cy="2246266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400" i="1" dirty="0"/>
              <a:t>Фото площадки (рельефа/насаждений)</a:t>
            </a:r>
            <a:endParaRPr lang="x-none" sz="1400" i="1" dirty="0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9A8AFE0E-8810-4B4F-AC0B-ED3BEB1EAC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790212" y="1167144"/>
            <a:ext cx="4168239" cy="5435538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just">
              <a:lnSpc>
                <a:spcPct val="100000"/>
              </a:lnSpc>
            </a:pPr>
            <a:r>
              <a:rPr lang="ru-RU" sz="1400" i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Земельный участок расположен в северо-западной части г. Пинска, ограничен ул. </a:t>
            </a:r>
            <a:r>
              <a:rPr lang="ru-RU" sz="1400" i="1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Козубовского</a:t>
            </a:r>
            <a:r>
              <a:rPr lang="ru-RU" sz="1400" i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ул. Достоевского, площадкой №1 и № 2.</a:t>
            </a:r>
          </a:p>
          <a:p>
            <a:pPr algn="just">
              <a:lnSpc>
                <a:spcPct val="110000"/>
              </a:lnSpc>
            </a:pPr>
            <a:r>
              <a:rPr lang="ru-RU" sz="1400" i="1" dirty="0" smtClean="0"/>
              <a:t>На расстоянии около </a:t>
            </a:r>
            <a:r>
              <a:rPr lang="ru-RU" sz="1400" i="1" dirty="0"/>
              <a:t>50 метров  в </a:t>
            </a:r>
            <a:r>
              <a:rPr lang="ru-RU" sz="1400" i="1" dirty="0" smtClean="0"/>
              <a:t>западном и 100 метров в северном направлении от границ земельного участка  </a:t>
            </a:r>
            <a:r>
              <a:rPr lang="ru-RU" sz="1400" i="1" dirty="0"/>
              <a:t>расположена жилая усадебная застройка </a:t>
            </a:r>
            <a:endParaRPr lang="ru-RU" sz="1400" i="1" dirty="0" smtClean="0"/>
          </a:p>
          <a:p>
            <a:pPr algn="just"/>
            <a:r>
              <a:rPr lang="ru-RU" sz="1400" i="1" dirty="0" smtClean="0"/>
              <a:t>Рельеф участка спокойный. </a:t>
            </a:r>
          </a:p>
          <a:p>
            <a:pPr algn="just"/>
            <a:r>
              <a:rPr lang="ru-RU" sz="1400" i="1" dirty="0" smtClean="0"/>
              <a:t>В границах данного земельного участка имеется травяной покров, деревья, кустарники, железная дорога, сети ВЛ- 110 </a:t>
            </a:r>
            <a:r>
              <a:rPr lang="ru-RU" sz="1400" i="1" dirty="0" err="1" smtClean="0"/>
              <a:t>кВ.</a:t>
            </a:r>
            <a:endParaRPr lang="ru-RU" sz="1400" i="1" dirty="0" smtClean="0"/>
          </a:p>
          <a:p>
            <a:pPr algn="just"/>
            <a:r>
              <a:rPr lang="ru-RU" sz="1400" i="1" dirty="0" smtClean="0"/>
              <a:t> Капитальные строения отсутствуют.</a:t>
            </a:r>
            <a:endParaRPr lang="ru-RU" sz="1400" i="1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Объект 2">
            <a:extLst>
              <a:ext uri="{FF2B5EF4-FFF2-40B4-BE49-F238E27FC236}">
                <a16:creationId xmlns="" xmlns:a16="http://schemas.microsoft.com/office/drawing/2014/main" id="{787B74A2-5AD5-48A9-AC01-5BFA9E1C48DA}"/>
              </a:ext>
            </a:extLst>
          </p:cNvPr>
          <p:cNvSpPr txBox="1">
            <a:spLocks/>
          </p:cNvSpPr>
          <p:nvPr/>
        </p:nvSpPr>
        <p:spPr>
          <a:xfrm>
            <a:off x="220571" y="3804914"/>
            <a:ext cx="6172200" cy="224626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1400" i="1" dirty="0" smtClean="0"/>
              <a:t>Объекты ЖРЭУ г. Пинска</a:t>
            </a:r>
            <a:endParaRPr lang="x-none" sz="1400" i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20571" y="1167143"/>
            <a:ext cx="1952613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i="1" dirty="0"/>
              <a:t>Объекты ЖРЭУ г. Пинска</a:t>
            </a:r>
            <a:endParaRPr lang="x-none" sz="1000" i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571" y="1167143"/>
            <a:ext cx="7308386" cy="5019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905702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3740</TotalTime>
  <Words>590</Words>
  <Application>Microsoft Office PowerPoint</Application>
  <PresentationFormat>Произвольный</PresentationFormat>
  <Paragraphs>70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Инвестиционные площадки г. Пинска</vt:lpstr>
      <vt:lpstr>Инженерно-техническое обеспечение</vt:lpstr>
      <vt:lpstr>Площадка № 1, г. Пинск, ул. Козубовского</vt:lpstr>
      <vt:lpstr>Площадка №1, г. Пинск, ул. Козубовского</vt:lpstr>
      <vt:lpstr>Площадка №2</vt:lpstr>
      <vt:lpstr>Площадка №2</vt:lpstr>
      <vt:lpstr>Площадка №3</vt:lpstr>
      <vt:lpstr>Площадка №3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Защита инвестиционных площадок … района</dc:title>
  <dc:creator>Veronica Shavel</dc:creator>
  <cp:lastModifiedBy>USER</cp:lastModifiedBy>
  <cp:revision>129</cp:revision>
  <cp:lastPrinted>2022-03-29T07:30:03Z</cp:lastPrinted>
  <dcterms:created xsi:type="dcterms:W3CDTF">2022-02-28T06:52:00Z</dcterms:created>
  <dcterms:modified xsi:type="dcterms:W3CDTF">2022-06-15T06:50:56Z</dcterms:modified>
</cp:coreProperties>
</file>